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Saira Condensed Medium" charset="1" panose="00000606000000000000"/>
      <p:regular r:id="rId18"/>
    </p:embeddedFont>
    <p:embeddedFont>
      <p:font typeface="Saira Condensed Medium Bold" charset="1" panose="00000906000000000000"/>
      <p:regular r:id="rId19"/>
    </p:embeddedFont>
    <p:embeddedFont>
      <p:font typeface="TT Commons Pro Expanded" charset="1" panose="020B0103030102020204"/>
      <p:regular r:id="rId20"/>
    </p:embeddedFont>
    <p:embeddedFont>
      <p:font typeface="TT Commons Pro Expanded Bold" charset="1" panose="020B0103030102020204"/>
      <p:regular r:id="rId21"/>
    </p:embeddedFont>
    <p:embeddedFont>
      <p:font typeface="TT Commons Pro Expanded Italics" charset="1" panose="020B0103030102020204"/>
      <p:regular r:id="rId22"/>
    </p:embeddedFont>
    <p:embeddedFont>
      <p:font typeface="TT Commons Pro Expanded Bold Italics" charset="1" panose="020B0103030102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notesSlides/notesSlide2.xml" Type="http://schemas.openxmlformats.org/officeDocument/2006/relationships/notesSlide"/><Relationship Id="rId36" Target="notesSlides/notesSlide3.xml" Type="http://schemas.openxmlformats.org/officeDocument/2006/relationships/notesSlide"/><Relationship Id="rId37" Target="notesSlides/notesSlide4.xml" Type="http://schemas.openxmlformats.org/officeDocument/2006/relationships/notesSlide"/><Relationship Id="rId38" Target="notesSlides/notesSlide5.xml" Type="http://schemas.openxmlformats.org/officeDocument/2006/relationships/notesSlide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7.xml" Type="http://schemas.openxmlformats.org/officeDocument/2006/relationships/notesSlide"/><Relationship Id="rId41" Target="notesSlides/notesSlide8.xml" Type="http://schemas.openxmlformats.org/officeDocument/2006/relationships/notes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Olá, sou Bendev Junior, Programador e agradeço ao convite para participar do segundo seminário realizado pelo Departamento de Ciências e Tecnologia da Logos University International, que tem como diretor o Dr. Fabiano de Abreu. Eu vou falar sobre Inteligencia artificial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[Introdução]</a:t>
            </a:r>
          </a:p>
          <a:p>
            <a:r>
              <a:rPr lang="en-US"/>
              <a:t>Bem-vindos à palestra "Explorando o Futuro Tecnológico: Introdução à Inteligência Artificial ", ministrada por Bendev Junior. É um prazer estar aqui na Universidade Unilogos para compartilhar com vocês informações valiosas sobre esses dois campos em constante evolução.</a:t>
            </a:r>
          </a:p>
          <a:p>
            <a:r>
              <a:rPr lang="en-US"/>
              <a:t/>
            </a:r>
          </a:p>
          <a:p>
            <a:r>
              <a:rPr lang="en-US"/>
              <a:t>[Importância da IA e Programação]</a:t>
            </a:r>
          </a:p>
          <a:p>
            <a:r>
              <a:rPr lang="en-US"/>
              <a:t>Vivemos em uma era em que a tecnologia permeia todos os aspectos de nossas vidas. A inteligência artificial e a programação desempenham um papel fundamental nesse cenário, impulsionando a inovação, otimizando processos e transformando a maneira como interagimos com o mundo.</a:t>
            </a:r>
          </a:p>
          <a:p>
            <a:r>
              <a:rPr lang="en-US"/>
              <a:t/>
            </a:r>
          </a:p>
          <a:p>
            <a:r>
              <a:rPr lang="en-US"/>
              <a:t>[Nossa Jornada]</a:t>
            </a:r>
          </a:p>
          <a:p>
            <a:r>
              <a:rPr lang="en-US"/>
              <a:t>Durante esta palestra, iremos explorar os fundamentos da inteligência artificial e mergulhar no mundo da programação. Vamos descobrir como essas áreas estão revolucionando setores como saúde, finanças, transporte e educação, abrindo portas para um futuro repleto de possibilidades.</a:t>
            </a:r>
          </a:p>
          <a:p>
            <a:r>
              <a:rPr lang="en-US"/>
              <a:t/>
            </a:r>
          </a:p>
          <a:p>
            <a:r>
              <a:rPr lang="en-US"/>
              <a:t>[Sua Jornada]</a:t>
            </a:r>
          </a:p>
          <a:p>
            <a:r>
              <a:rPr lang="en-US"/>
              <a:t>Independentemente do seu nível de conhecimento prévio sobre inteligência artificial e programação, esta palestra fornecerá insights valiosos e inspiração para você se envolver nesse campo emocionante e empolgante.</a:t>
            </a:r>
          </a:p>
          <a:p>
            <a:r>
              <a:rPr lang="en-US"/>
              <a:t/>
            </a:r>
          </a:p>
          <a:p>
            <a:r>
              <a:rPr lang="en-US"/>
              <a:t>[Abrace o Futuro Tecnológico]</a:t>
            </a:r>
          </a:p>
          <a:p>
            <a:r>
              <a:rPr lang="en-US"/>
              <a:t>Então, prepare-se para embarcar nessa jornada de descoberta, onde vamos desvendar os segredos por trás da inteligência artificial e mergulhar no fascinante mundo da programação. Vamos explorar juntos o futuro tecnológico e as infinitas oportunidades que ele oferece. Estou animado para compartilhar meu conhecimento com vocês. Vamos começar!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[Introdução]</a:t>
            </a:r>
          </a:p>
          <a:p>
            <a:r>
              <a:rPr lang="en-US"/>
              <a:t>Bem-vindos à palestra "Explorando o Futuro Tecnológico: Introdução à Inteligência Artificial". Eu sou Bendev Junior, e é um prazer estar aqui na Universidade Unilogos para compartilhar com vocês informações valiosas sobre esses dois campos em constante evolução.</a:t>
            </a:r>
          </a:p>
          <a:p>
            <a:r>
              <a:rPr lang="en-US"/>
              <a:t/>
            </a:r>
          </a:p>
          <a:p>
            <a:r>
              <a:rPr lang="en-US"/>
              <a:t>[Importância da IA e Programação]</a:t>
            </a:r>
          </a:p>
          <a:p>
            <a:r>
              <a:rPr lang="en-US"/>
              <a:t>Vivemos em uma era em que a tecnologia permeia todos os aspectos de nossas vidas. A inteligência artificial e a programação desempenham um papel fundamental nesse cenário, impulsionando a inovação, otimizando processos e transformando a maneira como interagimos com o mundo.</a:t>
            </a:r>
          </a:p>
          <a:p>
            <a:r>
              <a:rPr lang="en-US"/>
              <a:t/>
            </a:r>
          </a:p>
          <a:p>
            <a:r>
              <a:rPr lang="en-US"/>
              <a:t>[Nossa Jornada]</a:t>
            </a:r>
          </a:p>
          <a:p>
            <a:r>
              <a:rPr lang="en-US"/>
              <a:t>Durante esta palestra, iremos explorar os fundamentos da inteligência artificial e mergulhar no mundo da programação. Vamos descobrir como essas áreas estão revolucionando setores como saúde, finanças, transporte e educação, abrindo portas para um futuro repleto de possibilidades.</a:t>
            </a:r>
          </a:p>
          <a:p>
            <a:r>
              <a:rPr lang="en-US"/>
              <a:t/>
            </a:r>
          </a:p>
          <a:p>
            <a:r>
              <a:rPr lang="en-US"/>
              <a:t>[Sua Jornada]</a:t>
            </a:r>
          </a:p>
          <a:p>
            <a:r>
              <a:rPr lang="en-US"/>
              <a:t>Independentemente do seu nível de conhecimento prévio sobre inteligência artificial e programação, esta palestra fornecerá insights valiosos e inspiração para você se envolver nesse campo emocionante e empolgante.</a:t>
            </a:r>
          </a:p>
          <a:p>
            <a:r>
              <a:rPr lang="en-US"/>
              <a:t/>
            </a:r>
          </a:p>
          <a:p>
            <a:r>
              <a:rPr lang="en-US"/>
              <a:t>[Abrace o Futuro Tecnológico]</a:t>
            </a:r>
          </a:p>
          <a:p>
            <a:r>
              <a:rPr lang="en-US"/>
              <a:t>Então, prepare-se para embarcar nessa jornada de descoberta, onde vamos desvendar os segredos por trás da inteligência artificial e mergulhar no fascinante mundo da programação. Vamos explorar juntos o futuro tecnológico e as infinitas oportunidades que ele oferece. Estou animado para compartilhar meu conhecimento com vocês. Vamos começar!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[Introdução]</a:t>
            </a:r>
          </a:p>
          <a:p>
            <a:r>
              <a:rPr lang="en-US"/>
              <a:t>Neste slide, vamos mergulhar nos fundamentos da Inteligência Artificial (IA) e entender sua importância no mundo tecnológico atual.</a:t>
            </a:r>
          </a:p>
          <a:p>
            <a:r>
              <a:rPr lang="en-US"/>
              <a:t/>
            </a:r>
          </a:p>
          <a:p>
            <a:r>
              <a:rPr lang="en-US"/>
              <a:t>[Definição da IA]</a:t>
            </a:r>
          </a:p>
          <a:p>
            <a:r>
              <a:rPr lang="en-US"/>
              <a:t>A Inteligência Artificial é o campo da ciência da computação que se concentra no desenvolvimento de sistemas capazes de realizar tarefas que normalmente exigiriam inteligência humana. Ela envolve o uso de algoritmos e técnicas avançadas para criar máquinas que possam aprender, raciocinar e tomar decisões autônomas.</a:t>
            </a:r>
          </a:p>
          <a:p>
            <a:r>
              <a:rPr lang="en-US"/>
              <a:t/>
            </a:r>
          </a:p>
          <a:p>
            <a:r>
              <a:rPr lang="en-US"/>
              <a:t>[Evolução da IA]</a:t>
            </a:r>
          </a:p>
          <a:p>
            <a:r>
              <a:rPr lang="en-US"/>
              <a:t>A IA tem uma história fascinante de desenvolvimento, desde suas raízes na década de 1950 até os avanços atuais. Ao longo dos anos, ela tem evoluído rapidamente e temos testemunhado avanços significativos em áreas como visão computacional, processamento de linguagem natural e aprendizado de máquina.</a:t>
            </a:r>
          </a:p>
          <a:p>
            <a:r>
              <a:rPr lang="en-US"/>
              <a:t/>
            </a:r>
          </a:p>
          <a:p>
            <a:r>
              <a:rPr lang="en-US"/>
              <a:t>[Subcampos da IA]</a:t>
            </a:r>
          </a:p>
          <a:p>
            <a:r>
              <a:rPr lang="en-US"/>
              <a:t>A IA é um campo amplo, composto por vários subcampos especializados. Alguns exemplos incluem o aprendizado de máquina, que permite que as máquinas aprendam e melhorem com base em dados, o processamento de linguagem natural, que permite que as máquinas entendam e interajam com a linguagem humana, e a visão computacional, que capacita as máquinas a entenderem e interpretarem imagens e vídeos.</a:t>
            </a:r>
          </a:p>
          <a:p>
            <a:r>
              <a:rPr lang="en-US"/>
              <a:t/>
            </a:r>
          </a:p>
          <a:p>
            <a:r>
              <a:rPr lang="en-US"/>
              <a:t>[Aplicações da IA]</a:t>
            </a:r>
          </a:p>
          <a:p>
            <a:r>
              <a:rPr lang="en-US"/>
              <a:t>A IA está impactando positivamente diversas áreas, como medicina, finanças, transporte e educação. Ela permite diagnósticos médicos mais precisos, sistemas de recomendação personalizados, carros autônomos, assistentes virtuais e muito mais. Essas aplicações estão transformando nossas vidas e impulsionando a inovação em escala global.</a:t>
            </a:r>
          </a:p>
          <a:p>
            <a:r>
              <a:rPr lang="en-US"/>
              <a:t/>
            </a:r>
          </a:p>
          <a:p>
            <a:r>
              <a:rPr lang="en-US"/>
              <a:t>[Conclusão]</a:t>
            </a:r>
          </a:p>
          <a:p>
            <a:r>
              <a:rPr lang="en-US"/>
              <a:t>A compreensão dos fundamentos da IA é essencial para aproveitar todo o potencial dessa tecnologia revolucionária. Agora que estabelecemos essa base, vamos nos aprofundar no mundo do Aprendizado de Máquina, um dos pilares da Inteligência Artificial.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[Introdução]</a:t>
            </a:r>
          </a:p>
          <a:p>
            <a:r>
              <a:rPr lang="en-US"/>
              <a:t>No mundo da tecnologia, o Aprendizado de Máquina está se tornando cada vez mais relevante. Neste slide, vamos explorar o fascinante campo do Aprendizado de Máquina e como ele está revolucionando a maneira como as máquinas aprendem e tomam decisões.</a:t>
            </a:r>
          </a:p>
          <a:p>
            <a:r>
              <a:rPr lang="en-US"/>
              <a:t/>
            </a:r>
          </a:p>
          <a:p>
            <a:r>
              <a:rPr lang="en-US"/>
              <a:t>[Definição]</a:t>
            </a:r>
          </a:p>
          <a:p>
            <a:r>
              <a:rPr lang="en-US"/>
              <a:t>O Aprendizado de Máquina é um ramo da inteligência artificial que permite às máquinas aprenderem e melhorarem com base em dados, sem serem explicitamente programadas. É uma abordagem inovadora que permite que as máquinas sejam treinadas para reconhecer padrões, fazer previsões e tomar decisões com base em informações passadas.</a:t>
            </a:r>
          </a:p>
          <a:p>
            <a:r>
              <a:rPr lang="en-US"/>
              <a:t/>
            </a:r>
          </a:p>
          <a:p>
            <a:r>
              <a:rPr lang="en-US"/>
              <a:t>[Aplicações]</a:t>
            </a:r>
          </a:p>
          <a:p>
            <a:r>
              <a:rPr lang="en-US"/>
              <a:t>O Aprendizado de Máquina tem uma ampla gama de aplicações em diversos setores, como medicina, finanças, automação industrial, marketing e muito mais. Ele pode ser usado para identificar fraudes, personalizar recomendações de produtos, otimizar processos de produção e até mesmo auxiliar no diagnóstico de doenças.</a:t>
            </a:r>
          </a:p>
          <a:p>
            <a:r>
              <a:rPr lang="en-US"/>
              <a:t/>
            </a:r>
          </a:p>
          <a:p>
            <a:r>
              <a:rPr lang="en-US"/>
              <a:t>[Benefícios]</a:t>
            </a:r>
          </a:p>
          <a:p>
            <a:r>
              <a:rPr lang="en-US"/>
              <a:t>Os benefícios do Aprendizado de Máquina são significativos. Ele pode acelerar a tomada de decisões, reduzir erros humanos, automatizar tarefas repetitivas e melhorar a eficiência geral dos sistemas. Além disso, o Aprendizado de Máquina oferece insights valiosos a partir dos dados, permitindo que as empresas obtenham vantagens competitivas.</a:t>
            </a:r>
          </a:p>
          <a:p>
            <a:r>
              <a:rPr lang="en-US"/>
              <a:t/>
            </a:r>
          </a:p>
          <a:p>
            <a:r>
              <a:rPr lang="en-US"/>
              <a:t>[Desafios e Ética]</a:t>
            </a:r>
          </a:p>
          <a:p>
            <a:r>
              <a:rPr lang="en-US"/>
              <a:t>Embora o Aprendizado de Máquina traga inúmeras vantagens, também enfrenta desafios. Questões éticas, como privacidade e viés algorítmico, devem ser consideradas para garantir um uso responsável dessa tecnologia. É importante compreender as implicações éticas e buscar soluções equitativas e transparentes.</a:t>
            </a:r>
          </a:p>
          <a:p>
            <a:r>
              <a:rPr lang="en-US"/>
              <a:t/>
            </a:r>
          </a:p>
          <a:p>
            <a:r>
              <a:rPr lang="en-US"/>
              <a:t>[Conclusão]</a:t>
            </a:r>
          </a:p>
          <a:p>
            <a:r>
              <a:rPr lang="en-US"/>
              <a:t>O Aprendizado de Máquina está revolucionando o mundo da tecnologia, abrindo novas possibilidades e transformando a maneira como as máquinas interagem com o mundo. Com uma compreensão sólida desse campo, podemos aproveitar ao máximo seu potencial e impulsionar a inovação em diversas áreas.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[Introdução]</a:t>
            </a:r>
          </a:p>
          <a:p>
            <a:r>
              <a:rPr lang="en-US"/>
              <a:t>Neste slide, vamos abordar os desafios e questões éticas relacionados à Inteligência Artificial (IA), um campo em constante evolução. É fundamental compreender e enfrentar esses desafios para garantir o uso responsável e ético da IA.</a:t>
            </a:r>
          </a:p>
          <a:p>
            <a:r>
              <a:rPr lang="en-US"/>
              <a:t/>
            </a:r>
          </a:p>
          <a:p>
            <a:r>
              <a:rPr lang="en-US"/>
              <a:t>[Privacidade e Proteção de Dados]</a:t>
            </a:r>
          </a:p>
          <a:p>
            <a:r>
              <a:rPr lang="en-US"/>
              <a:t>Um dos principais desafios da IA é a proteção da privacidade e dos dados pessoais. Com a quantidade cada vez maior de dados sendo coletados e analisados, é essencial estabelecer medidas robustas para garantir a segurança e a privacidade das informações dos usuários.</a:t>
            </a:r>
          </a:p>
          <a:p>
            <a:r>
              <a:rPr lang="en-US"/>
              <a:t/>
            </a:r>
          </a:p>
          <a:p>
            <a:r>
              <a:rPr lang="en-US"/>
              <a:t>[Viés e Discriminação]</a:t>
            </a:r>
          </a:p>
          <a:p>
            <a:r>
              <a:rPr lang="en-US"/>
              <a:t>Outro desafio importante é o viés algorítmico, que pode levar à discriminação injusta e à perpetuação de preconceitos. É necessário desenvolver algoritmos e modelos de IA que sejam justos, imparciais e capazes de reconhecer e mitigar o viés existente nos dados de treinamento.</a:t>
            </a:r>
          </a:p>
          <a:p>
            <a:r>
              <a:rPr lang="en-US"/>
              <a:t/>
            </a:r>
          </a:p>
          <a:p>
            <a:r>
              <a:rPr lang="en-US"/>
              <a:t>[Transparência e Explicabilidade]</a:t>
            </a:r>
          </a:p>
          <a:p>
            <a:r>
              <a:rPr lang="en-US"/>
              <a:t>A IA muitas vezes é vista como uma "caixa preta", o que torna difícil compreender como e por que uma determinada decisão foi tomada. Garantir a transparência e a explicabilidade dos sistemas de IA é essencial para construir confiança e permitir a auditoria e a compreensão de suas decisões.</a:t>
            </a:r>
          </a:p>
          <a:p>
            <a:r>
              <a:rPr lang="en-US"/>
              <a:t/>
            </a:r>
          </a:p>
          <a:p>
            <a:r>
              <a:rPr lang="en-US"/>
              <a:t>[Responsabilidade e Tomada de Decisões]</a:t>
            </a:r>
          </a:p>
          <a:p>
            <a:r>
              <a:rPr lang="en-US"/>
              <a:t>Com a crescente autonomia dos sistemas de IA, surge a questão da responsabilidade em caso de erros ou consequências indesejadas. É importante definir claramente a responsabilidade e a tomada de decisões, estabelecendo diretrizes éticas e regulamentações adequadas para orientar o uso da IA.</a:t>
            </a:r>
          </a:p>
          <a:p>
            <a:r>
              <a:rPr lang="en-US"/>
              <a:t/>
            </a:r>
          </a:p>
          <a:p>
            <a:r>
              <a:rPr lang="en-US"/>
              <a:t>[Colaboração Humano-Máquina]</a:t>
            </a:r>
          </a:p>
          <a:p>
            <a:r>
              <a:rPr lang="en-US"/>
              <a:t>A colaboração eficaz entre humanos e máquinas é outro desafio significativo. É essencial encontrar o equilíbrio certo, aproveitando os pontos fortes de cada parte para obter resultados melhores e mais éticos, garantindo que a IA seja usada como uma ferramenta para melhorar a vida das pessoas.</a:t>
            </a:r>
          </a:p>
          <a:p>
            <a:r>
              <a:rPr lang="en-US"/>
              <a:t/>
            </a:r>
          </a:p>
          <a:p>
            <a:r>
              <a:rPr lang="en-US"/>
              <a:t>[Conclusão]</a:t>
            </a:r>
          </a:p>
          <a:p>
            <a:r>
              <a:rPr lang="en-US"/>
              <a:t>Os desafios e questões éticas na IA requerem uma abordagem cuidadosa e colaborativa. À medida que continuamos a avançar nesse campo, é fundamental considerar o impacto social, ético e humano de nossas decisões. A busca por soluções éticas e responsáveis na IA é fundamental para construir um futuro mais justo e equitativo.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[Introdução]</a:t>
            </a:r>
          </a:p>
          <a:p>
            <a:r>
              <a:rPr lang="en-US"/>
              <a:t>Neste slide, vamos explorar o emocionante futuro da tecnologia e como ela continuará a moldar e transformar nosso mundo.</a:t>
            </a:r>
          </a:p>
          <a:p>
            <a:r>
              <a:rPr lang="en-US"/>
              <a:t/>
            </a:r>
          </a:p>
          <a:p>
            <a:r>
              <a:rPr lang="en-US"/>
              <a:t>[Tecnologias Emergentes]</a:t>
            </a:r>
          </a:p>
          <a:p>
            <a:r>
              <a:rPr lang="en-US"/>
              <a:t>O futuro reserva uma série de tecnologias emergentes que prometem revolucionar vários setores. Avanços em inteligência artificial, realidade virtual/aumentada, internet das coisas, robótica e computação quântica abrirão novas possibilidades e transformarão a maneira como vivemos, trabalhamos e nos conectamos.</a:t>
            </a:r>
          </a:p>
          <a:p>
            <a:r>
              <a:rPr lang="en-US"/>
              <a:t/>
            </a:r>
          </a:p>
          <a:p>
            <a:r>
              <a:rPr lang="en-US"/>
              <a:t>[Impacto nas Indústrias]</a:t>
            </a:r>
          </a:p>
          <a:p>
            <a:r>
              <a:rPr lang="en-US"/>
              <a:t>Essas tecnologias disruptivas terão um impacto significativo em várias indústrias. Setores como saúde, transporte, energia, agricultura e educação passarão por transformações radicais, trazendo benefícios como maior eficiência, personalização, automação e melhoria da qualidade de vida.</a:t>
            </a:r>
          </a:p>
          <a:p>
            <a:r>
              <a:rPr lang="en-US"/>
              <a:t/>
            </a:r>
          </a:p>
          <a:p>
            <a:r>
              <a:rPr lang="en-US"/>
              <a:t>[Conectividade e Mobilidade]</a:t>
            </a:r>
          </a:p>
          <a:p>
            <a:r>
              <a:rPr lang="en-US"/>
              <a:t>A conectividade global continuará a se expandir, permitindo que mais pessoas e dispositivos estejam interconectados. Além disso, a mobilidade avançará, impulsionada por veículos autônomos e soluções de transporte inovadoras, tornando nossas cidades mais inteligentes e eficientes.</a:t>
            </a:r>
          </a:p>
          <a:p>
            <a:r>
              <a:rPr lang="en-US"/>
              <a:t/>
            </a:r>
          </a:p>
          <a:p>
            <a:r>
              <a:rPr lang="en-US"/>
              <a:t>[Desafios e Oportunidades]</a:t>
            </a:r>
          </a:p>
          <a:p>
            <a:r>
              <a:rPr lang="en-US"/>
              <a:t>Embora o futuro da tecnologia seja promissor, também enfrentaremos desafios. Questões como privacidade, segurança cibernética, ética e equidade digital precisam ser abordadas para garantir que os benefícios sejam amplamente distribuídos e que ninguém seja deixado para trás.</a:t>
            </a:r>
          </a:p>
          <a:p>
            <a:r>
              <a:rPr lang="en-US"/>
              <a:t/>
            </a:r>
          </a:p>
          <a:p>
            <a:r>
              <a:rPr lang="en-US"/>
              <a:t>[Criatividade e Inovação]</a:t>
            </a:r>
          </a:p>
          <a:p>
            <a:r>
              <a:rPr lang="en-US"/>
              <a:t>A criatividade e a inovação serão fundamentais para aproveitar ao máximo o potencial dessas tecnologias. À medida que enfrentamos os desafios e exploramos as oportunidades, será essencial cultivar um ambiente que incentive a criatividade, a colaboração e a solução de problemas complexos.</a:t>
            </a:r>
          </a:p>
          <a:p>
            <a:r>
              <a:rPr lang="en-US"/>
              <a:t/>
            </a:r>
          </a:p>
          <a:p>
            <a:r>
              <a:rPr lang="en-US"/>
              <a:t>[Conclusão]</a:t>
            </a:r>
          </a:p>
          <a:p>
            <a:r>
              <a:rPr lang="en-US"/>
              <a:t>O futuro da tecnologia é empolgante e cheio de possibilidades. À medida que nos adaptamos e abraçamos essas mudanças, devemos lembrar de usá-las para melhorar a vida das pessoas, construir um futuro sustentável e criar um mundo onde a tecnologia seja um instrumento poderoso para o progresso humano.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Na conclusão da nossa palestra sobre tecnologia e inteligência artificial, gostaria de resumir os principais pontos discutidos e transmitir uma mensagem final aos espectadores.</a:t>
            </a:r>
          </a:p>
          <a:p>
            <a:r>
              <a:rPr lang="en-US"/>
              <a:t/>
            </a:r>
          </a:p>
          <a:p>
            <a:r>
              <a:rPr lang="en-US"/>
              <a:t>Durante nossa apresentação, exploramos o fascinante mundo da tecnologia e como a inteligência artificial está revolucionando diversas áreas. Analisamos o presente, destacando as tecnologias emergentes e seu impacto na sociedade. Discutimos o aprendizado de máquina, os desafios éticos e as oportunidades que a inteligência artificial traz consigo. Também vislumbramos o futuro, imaginando as inovações tecnológicas que estão por vir.</a:t>
            </a:r>
          </a:p>
          <a:p>
            <a:r>
              <a:rPr lang="en-US"/>
              <a:t/>
            </a:r>
          </a:p>
          <a:p>
            <a:r>
              <a:rPr lang="en-US"/>
              <a:t>É evidente que a tecnologia está transformando nossas vidas de maneiras incríveis. Estamos testemunhando avanços sem precedentes em setores como saúde, transporte, comunicação e muito mais. A inteligência artificial está se tornando uma aliada poderosa, capacitando-nos a resolver problemas complexos, automatizar tarefas e tomar decisões informadas.</a:t>
            </a:r>
          </a:p>
          <a:p>
            <a:r>
              <a:rPr lang="en-US"/>
              <a:t/>
            </a:r>
          </a:p>
          <a:p>
            <a:r>
              <a:rPr lang="en-US"/>
              <a:t>No entanto, com grandes avanços vêm grandes responsabilidades. É crucial abordarmos a tecnologia de forma ética, considerando seus impactos sociais, ambientais e econômicos. Devemos promover a transparência, a privacidade e a equidade na implementação da inteligência artificial. É nosso dever garantir que a tecnologia seja usada para melhorar a vida das pessoas e promover um futuro mais justo e inclusivo.</a:t>
            </a:r>
          </a:p>
          <a:p>
            <a:r>
              <a:rPr lang="en-US"/>
              <a:t/>
            </a:r>
          </a:p>
          <a:p>
            <a:r>
              <a:rPr lang="en-US"/>
              <a:t>O futuro da tecnologia está em nossas mãos. Cada um de nós tem o poder de moldar o rumo dessa revolução. Encorajo a todos a buscar conhecimento contínuo, a se envolver em discussões sobre ética e a promover a inovação responsável. Juntos, podemos construir um futuro onde a tecnologia seja uma força positiva, capacitando a humanidade a alcançar novas fronteiras.</a:t>
            </a:r>
          </a:p>
          <a:p>
            <a:r>
              <a:rPr lang="en-US"/>
              <a:t/>
            </a:r>
          </a:p>
          <a:p>
            <a:r>
              <a:rPr lang="en-US"/>
              <a:t>Agradeço a todos por terem acompanhado nossa palestra e por seu interesse em explorar o mundo da tecnologia e da inteligência artificial. Continuem a buscar conhecimento, a explorar novas possibilidades e a aproveitar o potencial transformador da tecnologia em suas vidas e na sociedade como um todo.</a:t>
            </a:r>
          </a:p>
          <a:p>
            <a:r>
              <a:rPr lang="en-US"/>
              <a:t/>
            </a:r>
          </a:p>
          <a:p>
            <a:r>
              <a:rPr lang="en-US"/>
              <a:t>O futuro está chegando, e juntos podemos torná-lo extraordinário. Obrigado!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11.gif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6.jpe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043462" y="8472841"/>
            <a:ext cx="4201076" cy="808917"/>
            <a:chOff x="0" y="0"/>
            <a:chExt cx="1443675" cy="2779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43675" cy="277980"/>
            </a:xfrm>
            <a:custGeom>
              <a:avLst/>
              <a:gdLst/>
              <a:ahLst/>
              <a:cxnLst/>
              <a:rect r="r" b="b" t="t" l="l"/>
              <a:pathLst>
                <a:path h="277980" w="1443675">
                  <a:moveTo>
                    <a:pt x="0" y="0"/>
                  </a:moveTo>
                  <a:lnTo>
                    <a:pt x="1443675" y="0"/>
                  </a:lnTo>
                  <a:lnTo>
                    <a:pt x="1443675" y="277980"/>
                  </a:lnTo>
                  <a:lnTo>
                    <a:pt x="0" y="2779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001605" y="3743325"/>
            <a:ext cx="14284790" cy="2143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5"/>
              </a:lnSpc>
            </a:pPr>
            <a:r>
              <a:rPr lang="en-US" sz="7500">
                <a:solidFill>
                  <a:srgbClr val="FFFFFF"/>
                </a:solidFill>
                <a:latin typeface="Saira Condensed Medium"/>
              </a:rPr>
              <a:t>EXPLORANDO O FUTURO TECNOLÓGICO:  INTELIGÊNCIA ARTIFICIAL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29848" y="609357"/>
            <a:ext cx="10828304" cy="10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99">
                <a:solidFill>
                  <a:srgbClr val="FFFFFF"/>
                </a:solidFill>
                <a:latin typeface="TT Commons Pro Expanded"/>
              </a:rPr>
              <a:t>Departamento de Ciências e Tecnologia da Logos University International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897880" y="1796172"/>
            <a:ext cx="6492240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427389" y="542682"/>
            <a:ext cx="1574216" cy="1550870"/>
          </a:xfrm>
          <a:custGeom>
            <a:avLst/>
            <a:gdLst/>
            <a:ahLst/>
            <a:cxnLst/>
            <a:rect r="r" b="b" t="t" l="l"/>
            <a:pathLst>
              <a:path h="1550870" w="1574216">
                <a:moveTo>
                  <a:pt x="0" y="0"/>
                </a:moveTo>
                <a:lnTo>
                  <a:pt x="1574216" y="0"/>
                </a:lnTo>
                <a:lnTo>
                  <a:pt x="1574216" y="1550870"/>
                </a:lnTo>
                <a:lnTo>
                  <a:pt x="0" y="1550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43733" y="8572500"/>
            <a:ext cx="840053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>
                <a:solidFill>
                  <a:srgbClr val="0B1B27"/>
                </a:solidFill>
                <a:latin typeface="TT Commons Pro Expanded"/>
              </a:rPr>
              <a:t>Bendev Junior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35605" y="7822878"/>
            <a:ext cx="8216790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999">
                <a:solidFill>
                  <a:srgbClr val="FFFFFF"/>
                </a:solidFill>
                <a:latin typeface="TT Commons Pro Expanded"/>
              </a:rPr>
              <a:t>Palestrante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828953" y="3620080"/>
            <a:ext cx="2365981" cy="2365971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25000" r="0" b="-2500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2165221"/>
            <a:ext cx="1360492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TT Commons Pro Expanded"/>
              </a:rPr>
              <a:t>Bendev Junior, programador e entusiasta da tecnologia, é apaixonado por explorar os limites do mundo digital.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5450" y="8124425"/>
            <a:ext cx="476964" cy="476964"/>
          </a:xfrm>
          <a:custGeom>
            <a:avLst/>
            <a:gdLst/>
            <a:ahLst/>
            <a:cxnLst/>
            <a:rect r="r" b="b" t="t" l="l"/>
            <a:pathLst>
              <a:path h="476964" w="476964">
                <a:moveTo>
                  <a:pt x="0" y="0"/>
                </a:moveTo>
                <a:lnTo>
                  <a:pt x="476964" y="0"/>
                </a:lnTo>
                <a:lnTo>
                  <a:pt x="476964" y="476964"/>
                </a:lnTo>
                <a:lnTo>
                  <a:pt x="0" y="4769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5450" y="8781336"/>
            <a:ext cx="476964" cy="476964"/>
          </a:xfrm>
          <a:custGeom>
            <a:avLst/>
            <a:gdLst/>
            <a:ahLst/>
            <a:cxnLst/>
            <a:rect r="r" b="b" t="t" l="l"/>
            <a:pathLst>
              <a:path h="476964" w="476964">
                <a:moveTo>
                  <a:pt x="0" y="0"/>
                </a:moveTo>
                <a:lnTo>
                  <a:pt x="476964" y="0"/>
                </a:lnTo>
                <a:lnTo>
                  <a:pt x="476964" y="476964"/>
                </a:lnTo>
                <a:lnTo>
                  <a:pt x="0" y="476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5450" y="9420481"/>
            <a:ext cx="476964" cy="485460"/>
          </a:xfrm>
          <a:custGeom>
            <a:avLst/>
            <a:gdLst/>
            <a:ahLst/>
            <a:cxnLst/>
            <a:rect r="r" b="b" t="t" l="l"/>
            <a:pathLst>
              <a:path h="485460" w="476964">
                <a:moveTo>
                  <a:pt x="0" y="0"/>
                </a:moveTo>
                <a:lnTo>
                  <a:pt x="476964" y="0"/>
                </a:lnTo>
                <a:lnTo>
                  <a:pt x="476964" y="485460"/>
                </a:lnTo>
                <a:lnTo>
                  <a:pt x="0" y="485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940305"/>
            <a:ext cx="10828304" cy="113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880"/>
              </a:lnSpc>
            </a:pPr>
            <a:r>
              <a:rPr lang="en-US" sz="8000">
                <a:solidFill>
                  <a:srgbClr val="FFFFFF"/>
                </a:solidFill>
                <a:latin typeface="Saira Condensed Medium"/>
              </a:rPr>
              <a:t>Quem é Bendev Junior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6947" y="6405062"/>
            <a:ext cx="6589994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5000">
                <a:solidFill>
                  <a:srgbClr val="FFFFFF"/>
                </a:solidFill>
                <a:latin typeface="Saira Condensed Medium"/>
              </a:rPr>
              <a:t>Bendev ( Benedito ) Junior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602736" y="4048106"/>
            <a:ext cx="8987193" cy="373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899">
                <a:solidFill>
                  <a:srgbClr val="FFFFFF"/>
                </a:solidFill>
                <a:latin typeface="TT Commons Pro Expanded"/>
              </a:rPr>
              <a:t>Bendev Junior, empreendedor e programador brasileiro, encontrou sua paixão no mundo da tecnologia. Sua jornada começou como mecânico, mas em 2013 ele mergulhou no universo da programação. Fundador de várias empresas e influenciador digital, Bendev é reconhecido por seu talento e contribuições para o cenário tecnológico. Sua determinação inspira jovens empreendedores a seguir seus passos rumo ao sucesso.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82276" y="7471772"/>
            <a:ext cx="4059336" cy="309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6"/>
              </a:lnSpc>
            </a:pPr>
            <a:r>
              <a:rPr lang="en-US" sz="2300">
                <a:solidFill>
                  <a:srgbClr val="FFFFFF"/>
                </a:solidFill>
                <a:latin typeface="TT Commons Pro Expanded Bold"/>
              </a:rPr>
              <a:t>Programador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82276" y="8200030"/>
            <a:ext cx="1739801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 Bold"/>
              </a:rPr>
              <a:t>@bendevoficial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63890" y="8856940"/>
            <a:ext cx="1730127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 Bold"/>
              </a:rPr>
              <a:t>@bendevjunior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63890" y="9500334"/>
            <a:ext cx="2083445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 Bold"/>
              </a:rPr>
              <a:t>bendevoficial.com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>
            <a:off x="0" y="2458403"/>
            <a:ext cx="9336213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276058" y="774591"/>
            <a:ext cx="2387016" cy="2351616"/>
          </a:xfrm>
          <a:custGeom>
            <a:avLst/>
            <a:gdLst/>
            <a:ahLst/>
            <a:cxnLst/>
            <a:rect r="r" b="b" t="t" l="l"/>
            <a:pathLst>
              <a:path h="2351616" w="2387016">
                <a:moveTo>
                  <a:pt x="0" y="0"/>
                </a:moveTo>
                <a:lnTo>
                  <a:pt x="2387016" y="0"/>
                </a:lnTo>
                <a:lnTo>
                  <a:pt x="2387016" y="2351616"/>
                </a:lnTo>
                <a:lnTo>
                  <a:pt x="0" y="2351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5510" y="1104900"/>
            <a:ext cx="8838490" cy="113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880"/>
              </a:lnSpc>
            </a:pPr>
            <a:r>
              <a:rPr lang="en-US" sz="8000">
                <a:solidFill>
                  <a:srgbClr val="FFFFFF"/>
                </a:solidFill>
                <a:latin typeface="Saira Condensed Medium"/>
              </a:rPr>
              <a:t>Introdução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5510" y="4246587"/>
            <a:ext cx="9144000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TT Commons Pro Expanded"/>
              </a:rPr>
              <a:t>Bem-vindos à palestra "Explorando o Futuro Tecnológico: Introdução à Inteligência Artificial e Programação", ministrada por Bendev Junior. É um prazer estar aqui na Universidade Unilogos para compartilhar com vocês informações valiosas sobre esses dois campos em constante evolução.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>
            <a:off x="0" y="2188717"/>
            <a:ext cx="9336213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14931113" y="7077972"/>
            <a:ext cx="2567222" cy="3209028"/>
          </a:xfrm>
          <a:custGeom>
            <a:avLst/>
            <a:gdLst/>
            <a:ahLst/>
            <a:cxnLst/>
            <a:rect r="r" b="b" t="t" l="l"/>
            <a:pathLst>
              <a:path h="3209028" w="2567222">
                <a:moveTo>
                  <a:pt x="2567223" y="0"/>
                </a:moveTo>
                <a:lnTo>
                  <a:pt x="0" y="0"/>
                </a:lnTo>
                <a:lnTo>
                  <a:pt x="0" y="3209028"/>
                </a:lnTo>
                <a:lnTo>
                  <a:pt x="2567223" y="3209028"/>
                </a:lnTo>
                <a:lnTo>
                  <a:pt x="256722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5128" y="1485007"/>
            <a:ext cx="8811085" cy="70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39"/>
              </a:lnSpc>
            </a:pPr>
            <a:r>
              <a:rPr lang="en-US" sz="4900">
                <a:solidFill>
                  <a:srgbClr val="FFFFFF"/>
                </a:solidFill>
                <a:latin typeface="Saira Condensed Medium"/>
              </a:rPr>
              <a:t>Fundamentos da Inteligência artificial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2213" y="4253127"/>
            <a:ext cx="9144000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TT Commons Pro Expanded"/>
              </a:rPr>
              <a:t>A Inteligência Artificial é o campo da ciência da computação que se concentra no desenvolvimento de sistemas capazes de realizar tarefas que normalmente exigiriam inteligência humana. Ela envolve o uso de algoritmos e técnicas avançadas para criar máquinas que possam aprender, raciocinar e tomar decisões autônomas.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true" rot="0">
            <a:off x="14633625" y="0"/>
            <a:ext cx="2625675" cy="3282094"/>
          </a:xfrm>
          <a:custGeom>
            <a:avLst/>
            <a:gdLst/>
            <a:ahLst/>
            <a:cxnLst/>
            <a:rect r="r" b="b" t="t" l="l"/>
            <a:pathLst>
              <a:path h="3282094" w="2625675">
                <a:moveTo>
                  <a:pt x="0" y="3282094"/>
                </a:moveTo>
                <a:lnTo>
                  <a:pt x="2625675" y="3282094"/>
                </a:lnTo>
                <a:lnTo>
                  <a:pt x="2625675" y="0"/>
                </a:lnTo>
                <a:lnTo>
                  <a:pt x="0" y="0"/>
                </a:lnTo>
                <a:lnTo>
                  <a:pt x="0" y="328209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70414"/>
            <a:ext cx="10828304" cy="113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880"/>
              </a:lnSpc>
            </a:pPr>
            <a:r>
              <a:rPr lang="en-US" sz="8000">
                <a:solidFill>
                  <a:srgbClr val="FFFFFF"/>
                </a:solidFill>
                <a:latin typeface="Saira Condensed Medium"/>
              </a:rPr>
              <a:t>Aprendizado de Máquina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277257"/>
            <a:ext cx="13485182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60"/>
              </a:lnSpc>
            </a:pPr>
            <a:r>
              <a:rPr lang="en-US" sz="3000">
                <a:solidFill>
                  <a:srgbClr val="FFFFFF"/>
                </a:solidFill>
                <a:latin typeface="TT Commons Pro Expanded"/>
              </a:rPr>
              <a:t>O futuro está aqui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736687"/>
            <a:ext cx="9841380" cy="571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Open Sans Bold"/>
              </a:rPr>
              <a:t>O Aprendizado de Máquina é um ramo da inteligência artificial que permite às máquinas aprenderem e melhorarem com base em dados, sem serem explicitamente programadas. É uma abordagem inovadora que permite que as máquinas sejam treinadas para reconhecer padrões, fazer previsões e tomar decisões com base em informações passadas.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857585" y="878582"/>
            <a:ext cx="14572830" cy="113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8000">
                <a:solidFill>
                  <a:srgbClr val="FFFFFF"/>
                </a:solidFill>
                <a:latin typeface="Saira Condensed Medium"/>
              </a:rPr>
              <a:t>Desafios e Ética na Inteligência Artificial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4496" y="3448050"/>
            <a:ext cx="1623060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TT Commons Pro Expanded"/>
              </a:rPr>
              <a:t>Um dos principais desafios da IA é a proteção da privacidade e dos dados pessoais. Com a quantidade cada vez maior de dados sendo coletados e analisados, é essencial estabelecer medidas robustas para garantir a segurança e a privacidade das informações dos usuários.</a:t>
            </a:r>
          </a:p>
        </p:txBody>
      </p:sp>
      <p:sp>
        <p:nvSpPr>
          <p:cNvPr name="AutoShape 5" id="5"/>
          <p:cNvSpPr/>
          <p:nvPr/>
        </p:nvSpPr>
        <p:spPr>
          <a:xfrm rot="7651">
            <a:off x="3794887" y="2220179"/>
            <a:ext cx="1069822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557163" y="3665189"/>
            <a:ext cx="2540006" cy="2540006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652503" y="3665189"/>
            <a:ext cx="2540006" cy="2540006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373483" y="3665189"/>
            <a:ext cx="2540006" cy="2540006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6406821" y="2603469"/>
            <a:ext cx="5474358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oval" len="lg" w="lg"/>
            <a:tailEnd type="oval" len="lg" w="lg"/>
          </a:ln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832289" y="4123995"/>
            <a:ext cx="1622394" cy="1622394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false" flipV="false" rot="0">
            <a:off x="2954886" y="4040420"/>
            <a:ext cx="1588222" cy="1789545"/>
          </a:xfrm>
          <a:custGeom>
            <a:avLst/>
            <a:gdLst/>
            <a:ahLst/>
            <a:cxnLst/>
            <a:rect r="r" b="b" t="t" l="l"/>
            <a:pathLst>
              <a:path h="1789545" w="1588222">
                <a:moveTo>
                  <a:pt x="0" y="0"/>
                </a:moveTo>
                <a:lnTo>
                  <a:pt x="1588222" y="0"/>
                </a:lnTo>
                <a:lnTo>
                  <a:pt x="1588222" y="1789545"/>
                </a:lnTo>
                <a:lnTo>
                  <a:pt x="0" y="1789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89803" y="3897297"/>
            <a:ext cx="1465406" cy="1849093"/>
          </a:xfrm>
          <a:custGeom>
            <a:avLst/>
            <a:gdLst/>
            <a:ahLst/>
            <a:cxnLst/>
            <a:rect r="r" b="b" t="t" l="l"/>
            <a:pathLst>
              <a:path h="1849093" w="1465406">
                <a:moveTo>
                  <a:pt x="0" y="0"/>
                </a:moveTo>
                <a:lnTo>
                  <a:pt x="1465406" y="0"/>
                </a:lnTo>
                <a:lnTo>
                  <a:pt x="1465406" y="1849093"/>
                </a:lnTo>
                <a:lnTo>
                  <a:pt x="0" y="18490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57585" y="1104900"/>
            <a:ext cx="14572830" cy="113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8000">
                <a:solidFill>
                  <a:srgbClr val="FFFFFF"/>
                </a:solidFill>
                <a:latin typeface="Saira Condensed Medium Bold"/>
              </a:rPr>
              <a:t>O Futuro da Tecnologia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87179" y="6683105"/>
            <a:ext cx="4240890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499">
                <a:solidFill>
                  <a:srgbClr val="FFFFFF"/>
                </a:solidFill>
                <a:latin typeface="Saira Condensed Medium"/>
              </a:rPr>
              <a:t>INOVAÇÃO E CRIATIVIDADE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73997" y="6683105"/>
            <a:ext cx="361553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499">
                <a:solidFill>
                  <a:srgbClr val="FFFFFF"/>
                </a:solidFill>
                <a:latin typeface="Saira Condensed Medium"/>
              </a:rPr>
              <a:t>CONECTIVIDADE GLOBAL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114740" y="6628640"/>
            <a:ext cx="361553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2499">
                <a:solidFill>
                  <a:srgbClr val="FFFFFF"/>
                </a:solidFill>
                <a:latin typeface="Saira Condensed Medium"/>
              </a:rPr>
              <a:t> AVANÇO TECNOLÓGICO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0295" y="7566434"/>
            <a:ext cx="5353743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>
                <a:solidFill>
                  <a:srgbClr val="FFFFFF"/>
                </a:solidFill>
                <a:latin typeface="TT Commons Pro Expanded"/>
              </a:rPr>
              <a:t>A Inteligência Artificial está impulsionando a inovação e a criatividade em diversas áreas. Com algoritmos avançados e capacidade de aprendizado, a IA permite a criação de soluções inteligentes e personalizadas, que se adaptam às necessidades individuais e melhoram a experiência do usuário.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88882" y="7407005"/>
            <a:ext cx="4985763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>
                <a:solidFill>
                  <a:srgbClr val="FFFFFF"/>
                </a:solidFill>
                <a:latin typeface="TT Commons Pro Expanded"/>
              </a:rPr>
              <a:t>A Inteligência Artificial está promovendo a conectividade global ao impulsionar o desenvolvimento de tecnologias como a Internet das Coisas (IoT). Com a interconexão de dispositivos e sistemas, a IA permite a troca eficiente de informações, criando uma rede inteligente e possibilitando avanços em áreas como cidades inteligentes, saúde conectada e indústria 4.0.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800239" y="7371590"/>
            <a:ext cx="4244536" cy="210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>
                <a:solidFill>
                  <a:srgbClr val="FFFFFF"/>
                </a:solidFill>
                <a:latin typeface="TT Commons Pro Expanded"/>
              </a:rPr>
              <a:t>A Inteligência Artificial está impulsionando o avanço tecnológico a níveis extraordinários. Com algoritmos cada vez mais sofisticados, a IA permite o processamento rápido de grandes volumes de dados, tomada de decisões precisas e automação de tarefas complexas. Isso resulta em melhorias significativas na eficiência, produtividade e qualidade em diversos setores, como medicina, finanças, manufatura e transporte.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2148" t="0" r="2148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901619" y="3878498"/>
            <a:ext cx="6484762" cy="844297"/>
            <a:chOff x="0" y="0"/>
            <a:chExt cx="2365659" cy="3080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5659" cy="308002"/>
            </a:xfrm>
            <a:custGeom>
              <a:avLst/>
              <a:gdLst/>
              <a:ahLst/>
              <a:cxnLst/>
              <a:rect r="r" b="b" t="t" l="l"/>
              <a:pathLst>
                <a:path h="308002" w="2365659">
                  <a:moveTo>
                    <a:pt x="0" y="0"/>
                  </a:moveTo>
                  <a:lnTo>
                    <a:pt x="2365659" y="0"/>
                  </a:lnTo>
                  <a:lnTo>
                    <a:pt x="2365659" y="308002"/>
                  </a:lnTo>
                  <a:lnTo>
                    <a:pt x="0" y="30800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68612" y="7658084"/>
            <a:ext cx="4550776" cy="803149"/>
            <a:chOff x="0" y="0"/>
            <a:chExt cx="1660135" cy="2929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0135" cy="292991"/>
            </a:xfrm>
            <a:custGeom>
              <a:avLst/>
              <a:gdLst/>
              <a:ahLst/>
              <a:cxnLst/>
              <a:rect r="r" b="b" t="t" l="l"/>
              <a:pathLst>
                <a:path h="292991" w="1660135">
                  <a:moveTo>
                    <a:pt x="0" y="0"/>
                  </a:moveTo>
                  <a:lnTo>
                    <a:pt x="1660135" y="0"/>
                  </a:lnTo>
                  <a:lnTo>
                    <a:pt x="1660135" y="292991"/>
                  </a:lnTo>
                  <a:lnTo>
                    <a:pt x="0" y="292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5068331" y="5955811"/>
            <a:ext cx="8854167" cy="762000"/>
            <a:chOff x="0" y="0"/>
            <a:chExt cx="3230024" cy="2779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30024" cy="277980"/>
            </a:xfrm>
            <a:custGeom>
              <a:avLst/>
              <a:gdLst/>
              <a:ahLst/>
              <a:cxnLst/>
              <a:rect r="r" b="b" t="t" l="l"/>
              <a:pathLst>
                <a:path h="277980" w="3230024">
                  <a:moveTo>
                    <a:pt x="0" y="0"/>
                  </a:moveTo>
                  <a:lnTo>
                    <a:pt x="3230024" y="0"/>
                  </a:lnTo>
                  <a:lnTo>
                    <a:pt x="3230024" y="277980"/>
                  </a:lnTo>
                  <a:lnTo>
                    <a:pt x="0" y="2779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2180827" y="1337315"/>
            <a:ext cx="1574216" cy="1550870"/>
          </a:xfrm>
          <a:custGeom>
            <a:avLst/>
            <a:gdLst/>
            <a:ahLst/>
            <a:cxnLst/>
            <a:rect r="r" b="b" t="t" l="l"/>
            <a:pathLst>
              <a:path h="1550870" w="1574216">
                <a:moveTo>
                  <a:pt x="0" y="0"/>
                </a:moveTo>
                <a:lnTo>
                  <a:pt x="1574216" y="0"/>
                </a:lnTo>
                <a:lnTo>
                  <a:pt x="1574216" y="1550869"/>
                </a:lnTo>
                <a:lnTo>
                  <a:pt x="0" y="1550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320065" y="4079177"/>
            <a:ext cx="7647870" cy="461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3500">
                <a:solidFill>
                  <a:srgbClr val="0B1B27"/>
                </a:solidFill>
                <a:latin typeface="TT Commons Pro Expanded Bold"/>
              </a:rPr>
              <a:t>bendevoficial.com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29848" y="1423040"/>
            <a:ext cx="10828304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9"/>
              </a:lnSpc>
            </a:pPr>
            <a:r>
              <a:rPr lang="en-US" sz="9999">
                <a:solidFill>
                  <a:srgbClr val="FFFFFF"/>
                </a:solidFill>
                <a:latin typeface="Saira Condensed Medium"/>
              </a:rPr>
              <a:t>Obrigado!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20065" y="7857239"/>
            <a:ext cx="7647870" cy="461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3500">
                <a:solidFill>
                  <a:srgbClr val="0B1B27"/>
                </a:solidFill>
                <a:latin typeface="TT Commons Pro Expanded Bold"/>
              </a:rPr>
              <a:t>@bendevoficial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39217" y="6211652"/>
            <a:ext cx="10595306" cy="288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4"/>
              </a:lnSpc>
            </a:pPr>
            <a:r>
              <a:rPr lang="en-US" sz="2200">
                <a:solidFill>
                  <a:srgbClr val="0B1B27"/>
                </a:solidFill>
                <a:latin typeface="TT Commons Pro Expanded Bold"/>
              </a:rPr>
              <a:t>bendevoficial.com/seminario-unilogos-1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DAFm3nGTDsQ</dc:identifier>
  <dcterms:modified xsi:type="dcterms:W3CDTF">2011-08-01T06:04:30Z</dcterms:modified>
  <cp:revision>1</cp:revision>
  <dc:title>Navy Modern Drone Navigation System Technology Presentation</dc:title>
</cp:coreProperties>
</file>